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8" r:id="rId4"/>
    <p:sldId id="266" r:id="rId5"/>
    <p:sldId id="267" r:id="rId6"/>
    <p:sldId id="264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95" r:id="rId26"/>
    <p:sldId id="296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C27896-C24A-42FA-8889-60EFF4CD4729}" type="datetimeFigureOut">
              <a:rPr lang="en-US" smtClean="0"/>
              <a:pPr/>
              <a:t>03/03/2020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14A773-299A-4AFE-8940-AFE2DA38EB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69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Chuyên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Đổi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pháp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soạn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sinh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tiểu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."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228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II. MỘT SỐ PHƯƠNG PHÁP DẠY HỌC TÍCH CỰC MÔN TOÁN NHẰM PHÁT TRIỂN NĂNG LỰC HỌC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676400"/>
            <a:ext cx="7848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           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PPDHTC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90600" y="685800"/>
            <a:ext cx="7620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/>
              <a:t>    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113660"/>
            <a:ext cx="7924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…..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ô…..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543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PPGMVĐ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85800"/>
            <a:ext cx="7772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609600"/>
            <a:ext cx="7924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       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6 + 4 = 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838200"/>
            <a:ext cx="7772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vuốt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chửi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4" grpId="0"/>
      <p:bldP spid="4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762000"/>
            <a:ext cx="7848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7620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8382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        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1: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2: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3: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8382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uiExpand="1" build="allAtOnce"/>
      <p:bldP spid="48129" grpId="1" build="allAtOnce"/>
      <p:bldP spid="4" grpId="0"/>
      <p:bldP spid="4" grpId="1"/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ý: ¾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minh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PPGGMH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90600" y="6858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III.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PPDH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ĐGHS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8592" y="730352"/>
            <a:ext cx="8001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NL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PC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GV,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HS);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0724" y="816795"/>
            <a:ext cx="79248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NL, PC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HS. GV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 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NLPC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4" grpId="0"/>
      <p:bldP spid="4" grpId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IV. ĐỔI MỚI LẬP KẾ HOẠCH DẠY HỌC TOÁN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710404"/>
            <a:ext cx="8077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(KHDH)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KHDH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815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2018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838200"/>
            <a:ext cx="7848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- Theo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9144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4" grpId="0"/>
      <p:bldP spid="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7016" y="779560"/>
            <a:ext cx="7848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 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hoc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22.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69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Chuyên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Đổi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pháp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cận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tiểu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."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7432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024596" y="699890"/>
            <a:ext cx="808189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Chương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32/2018/TT-BGDĐT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26/12/2018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phẩm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cốt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lõi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duy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lập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quyết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tiện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kĩ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then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chốt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hội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nghiệm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áp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đời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tiễn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nối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tưởng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môn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đời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tiễn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6323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522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   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8382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dạy-học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762000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lóp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762000"/>
            <a:ext cx="7924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…)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4, ……,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364" y="831116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VD: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85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  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85800"/>
            <a:ext cx="7848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       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762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838200"/>
            <a:ext cx="7772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        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 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09600"/>
            <a:ext cx="7696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       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23608"/>
            <a:ext cx="8077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……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… (2, 3, 4, …)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       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sót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5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90600" y="685800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 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1012" y="8382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2, 3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-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8382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85800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  -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Minh </a:t>
            </a:r>
            <a:r>
              <a:rPr lang="en-US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họa</a:t>
            </a:r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28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90600" y="685800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685800"/>
            <a:ext cx="7543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838200"/>
            <a:ext cx="8153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OECD: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2018: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tin,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7620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914400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9364" y="842776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  <p:bldP spid="9" grpId="0"/>
      <p:bldP spid="9" grpId="1"/>
      <p:bldP spid="11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85800"/>
            <a:ext cx="7924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dung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438400"/>
            <a:ext cx="7924800" cy="38100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762000"/>
          <a:ext cx="8610600" cy="6096000"/>
        </p:xfrm>
        <a:graphic>
          <a:graphicData uri="http://schemas.openxmlformats.org/drawingml/2006/table">
            <a:tbl>
              <a:tblPr/>
              <a:tblGrid>
                <a:gridCol w="670030"/>
                <a:gridCol w="3763574"/>
                <a:gridCol w="4176996"/>
              </a:tblGrid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alibri"/>
                          <a:ea typeface="Times New Roman"/>
                          <a:cs typeface="Times New Roman"/>
                        </a:rPr>
                        <a:t>STT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Đánh giá theo hướng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tiếp cận nội dung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Đánh giá theo hướng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tiếp cận năng lực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Các bài kiểm tra trên giấy được thực hiện vào cuối một chủ đề, một chương, một học kì,...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Nhiều bài kiểm tra đa dạng (giấy, thực hành, sản phẩm dự án, cá nhân, nhóm…) trong suốt quá trình học tập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Nhấn mạnh sự cạnh tranh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Nhấn mạnh sự hợp tác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Quan tâm đến mục tiêu cuối cùng của việc dạy học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Quan tâm đến đến phương pháp học tập, phương pháp rèn luyện của học sinh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Chú trọng vào điểm số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Chú trọng vào quá trình tạo ra sản phẩm, chú ý đến ý tưởng sáng tạo, đến các chi tiết của sản phẩm để nhận xét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Tập trung vào kiến thức hàn lâm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Tập trung vào năng lực thực tế và sáng tạo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Đánh giá được thực hiện bởi các cấp quản lí và do giáo viên là chủ yếu, còn tự đánh giá của học sinh không hoặc ít được công nhận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>
                          <a:latin typeface="Calibri"/>
                          <a:ea typeface="Times New Roman"/>
                          <a:cs typeface="Times New Roman"/>
                        </a:rPr>
                        <a:t>Giáo viên và học sinh chủ động trong đánh giá, khuyến khích tự đánh giá và đánh giá chéo của học sinh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Đánh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giá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đạo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đức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học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sinh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trọng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đến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chấp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hành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quy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nhà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trường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phong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trào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đua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75"/>
                        </a:spcAft>
                      </a:pP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Đánh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giá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phẩm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học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sinh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toàn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diện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trọng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đến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lực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nhân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khuyến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khích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học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sinh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hiện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tính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lực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bản</a:t>
                      </a:r>
                      <a:r>
                        <a:rPr lang="en-US" sz="105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Calibri"/>
                          <a:ea typeface="Times New Roman"/>
                          <a:cs typeface="Times New Roman"/>
                        </a:rPr>
                        <a:t>thân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  <p:bldP spid="4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7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85800"/>
            <a:ext cx="8001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8382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838200"/>
            <a:ext cx="8001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762000"/>
            <a:ext cx="77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76532" y="676974"/>
            <a:ext cx="8153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o,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nhuần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nhuyễn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596" y="671732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8520" y="2018708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3.1)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9148" y="2026917"/>
            <a:ext cx="8001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3.2)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 sang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80868" y="2026916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3.3)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2660" y="2021056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3.4)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  <p:bldP spid="4" grpId="0"/>
      <p:bldP spid="5" grpId="0"/>
      <p:bldP spid="5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838200"/>
            <a:ext cx="7848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772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4.1)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801856"/>
            <a:ext cx="7924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4.2)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2464" y="691660"/>
            <a:ext cx="8153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4.2.1) Thu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tin: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,...);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,...);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,...);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838200"/>
            <a:ext cx="8077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4.2.2)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tin: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604" y="719178"/>
            <a:ext cx="7924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4.2.3)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Ra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,…);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,…).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6858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,...</a:t>
            </a:r>
          </a:p>
          <a:p>
            <a:pPr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48129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609600" y="68580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6824" y="762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90600" y="609600"/>
            <a:ext cx="7848600" cy="620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trị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phát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triển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̂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cầu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điều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động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bảo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đảm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̂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lượng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thường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chức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bản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được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̉,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400" dirty="0"/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66800" y="685800"/>
            <a:ext cx="7848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vấn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hiện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vụ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,...);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143000" y="685800"/>
            <a:ext cx="74676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31640" y="685800"/>
            <a:ext cx="8001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ĐẶC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ĐIỂM MÔN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HỌC: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31640" y="685800"/>
            <a:ext cx="8001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STEM.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logic,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17572" y="699868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phát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triển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hướng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lựa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nghiệp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152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CỤM CHUYÊN MÔN SỐ 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538</TotalTime>
  <Words>4065</Words>
  <Application>Microsoft Office PowerPoint</Application>
  <PresentationFormat>On-screen Show (4:3)</PresentationFormat>
  <Paragraphs>232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48</cp:revision>
  <dcterms:created xsi:type="dcterms:W3CDTF">2020-02-21T07:44:02Z</dcterms:created>
  <dcterms:modified xsi:type="dcterms:W3CDTF">2020-03-03T07:14:28Z</dcterms:modified>
</cp:coreProperties>
</file>